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TT Hoves" panose="02000003020000060003" pitchFamily="2" charset="0"/>
      <p:regular r:id="rId18"/>
    </p:embeddedFont>
    <p:embeddedFont>
      <p:font typeface="TT Hoves Bold" panose="02000003020000060003" pitchFamily="2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 autoAdjust="0"/>
    <p:restoredTop sz="94620" autoAdjust="0"/>
  </p:normalViewPr>
  <p:slideViewPr>
    <p:cSldViewPr>
      <p:cViewPr varScale="1">
        <p:scale>
          <a:sx n="76" d="100"/>
          <a:sy n="76" d="100"/>
        </p:scale>
        <p:origin x="62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07576" y="-2295434"/>
            <a:ext cx="11221859" cy="11221859"/>
          </a:xfrm>
          <a:custGeom>
            <a:avLst/>
            <a:gdLst/>
            <a:ahLst/>
            <a:cxnLst/>
            <a:rect l="l" t="t" r="r" b="b"/>
            <a:pathLst>
              <a:path w="11221859" h="11221859">
                <a:moveTo>
                  <a:pt x="0" y="0"/>
                </a:moveTo>
                <a:lnTo>
                  <a:pt x="11221858" y="0"/>
                </a:lnTo>
                <a:lnTo>
                  <a:pt x="11221858" y="11221859"/>
                </a:lnTo>
                <a:lnTo>
                  <a:pt x="0" y="11221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696258" y="-450527"/>
            <a:ext cx="19680517" cy="1704491"/>
            <a:chOff x="0" y="0"/>
            <a:chExt cx="5183346" cy="4489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83346" cy="448919"/>
            </a:xfrm>
            <a:custGeom>
              <a:avLst/>
              <a:gdLst/>
              <a:ahLst/>
              <a:cxnLst/>
              <a:rect l="l" t="t" r="r" b="b"/>
              <a:pathLst>
                <a:path w="5183346" h="448919">
                  <a:moveTo>
                    <a:pt x="0" y="0"/>
                  </a:moveTo>
                  <a:lnTo>
                    <a:pt x="5183346" y="0"/>
                  </a:lnTo>
                  <a:lnTo>
                    <a:pt x="5183346" y="448919"/>
                  </a:lnTo>
                  <a:lnTo>
                    <a:pt x="0" y="448919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183346" cy="50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141979" y="344568"/>
            <a:ext cx="3841221" cy="424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김태훈</a:t>
            </a: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이정민</a:t>
            </a: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정예찬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44568"/>
            <a:ext cx="3117321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14조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85339" y="344568"/>
            <a:ext cx="3117321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오픈소스</a:t>
            </a: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기초설계</a:t>
            </a:r>
            <a:endParaRPr lang="en-US" sz="2599" dirty="0">
              <a:solidFill>
                <a:srgbClr val="EFEFEF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140729" y="34456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21236" y="36869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9596" y="7589438"/>
            <a:ext cx="7065743" cy="485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2904" b="1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Open Sauce Bold"/>
              </a:rPr>
              <a:t>실시간</a:t>
            </a:r>
            <a:r>
              <a:rPr lang="en-US" sz="2904" b="1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Open Sauce Bold"/>
              </a:rPr>
              <a:t> </a:t>
            </a:r>
            <a:r>
              <a:rPr lang="en-US" sz="2904" b="1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Open Sauce Bold"/>
              </a:rPr>
              <a:t>공공</a:t>
            </a:r>
            <a:r>
              <a:rPr lang="en-US" sz="2904" b="1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Open Sauce Bold"/>
              </a:rPr>
              <a:t> </a:t>
            </a:r>
            <a:r>
              <a:rPr lang="en-US" sz="2904" b="1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Open Sauce Bold"/>
              </a:rPr>
              <a:t>서비스</a:t>
            </a:r>
            <a:r>
              <a:rPr lang="en-US" sz="2904" b="1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Open Sauce Bold"/>
              </a:rPr>
              <a:t> </a:t>
            </a:r>
            <a:r>
              <a:rPr lang="en-US" sz="2904" b="1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Open Sauce Bold"/>
              </a:rPr>
              <a:t>대기열</a:t>
            </a:r>
            <a:r>
              <a:rPr lang="en-US" sz="2904" b="1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Open Sauce Bold"/>
              </a:rPr>
              <a:t> </a:t>
            </a:r>
            <a:r>
              <a:rPr lang="en-US" sz="2904" b="1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Open Sauce Bold"/>
              </a:rPr>
              <a:t>알림</a:t>
            </a:r>
            <a:r>
              <a:rPr lang="en-US" sz="2904" b="1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Open Sauce Bold"/>
              </a:rPr>
              <a:t> </a:t>
            </a:r>
            <a:r>
              <a:rPr lang="en-US" sz="2904" b="1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Open Sauce Bold"/>
              </a:rPr>
              <a:t>프로그램</a:t>
            </a:r>
            <a:endParaRPr lang="en-US" sz="2904" b="1" dirty="0">
              <a:solidFill>
                <a:srgbClr val="000000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Open Sauc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01008" y="5520305"/>
            <a:ext cx="10863232" cy="177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99"/>
              </a:lnSpc>
            </a:pPr>
            <a:r>
              <a:rPr lang="en-US" sz="10357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QQ(</a:t>
            </a:r>
            <a:r>
              <a:rPr lang="en-US" sz="10357" b="1" dirty="0" err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QuickQueue</a:t>
            </a:r>
            <a:r>
              <a:rPr lang="en-US" sz="10357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85151" y="1625984"/>
            <a:ext cx="8115300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 spc="-422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Code</a:t>
            </a:r>
          </a:p>
        </p:txBody>
      </p:sp>
      <p:sp>
        <p:nvSpPr>
          <p:cNvPr id="3" name="Freeform 3"/>
          <p:cNvSpPr/>
          <p:nvPr/>
        </p:nvSpPr>
        <p:spPr>
          <a:xfrm>
            <a:off x="-775857" y="-7757624"/>
            <a:ext cx="15177319" cy="15177319"/>
          </a:xfrm>
          <a:custGeom>
            <a:avLst/>
            <a:gdLst/>
            <a:ahLst/>
            <a:cxnLst/>
            <a:rect l="l" t="t" r="r" b="b"/>
            <a:pathLst>
              <a:path w="15177319" h="15177319">
                <a:moveTo>
                  <a:pt x="0" y="0"/>
                </a:moveTo>
                <a:lnTo>
                  <a:pt x="15177319" y="0"/>
                </a:lnTo>
                <a:lnTo>
                  <a:pt x="15177319" y="15177319"/>
                </a:lnTo>
                <a:lnTo>
                  <a:pt x="0" y="1517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766469" y="5469561"/>
            <a:ext cx="8217790" cy="4817439"/>
            <a:chOff x="0" y="0"/>
            <a:chExt cx="2164356" cy="12687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356" cy="1268790"/>
            </a:xfrm>
            <a:custGeom>
              <a:avLst/>
              <a:gdLst/>
              <a:ahLst/>
              <a:cxnLst/>
              <a:rect l="l" t="t" r="r" b="b"/>
              <a:pathLst>
                <a:path w="2164356" h="1268790">
                  <a:moveTo>
                    <a:pt x="0" y="0"/>
                  </a:moveTo>
                  <a:lnTo>
                    <a:pt x="2164356" y="0"/>
                  </a:lnTo>
                  <a:lnTo>
                    <a:pt x="2164356" y="1268790"/>
                  </a:lnTo>
                  <a:lnTo>
                    <a:pt x="0" y="1268790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164356" cy="1325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12304" y="111554"/>
            <a:ext cx="7241797" cy="7766727"/>
          </a:xfrm>
          <a:custGeom>
            <a:avLst/>
            <a:gdLst/>
            <a:ahLst/>
            <a:cxnLst/>
            <a:rect l="l" t="t" r="r" b="b"/>
            <a:pathLst>
              <a:path w="7241797" h="7766727">
                <a:moveTo>
                  <a:pt x="0" y="0"/>
                </a:moveTo>
                <a:lnTo>
                  <a:pt x="7241797" y="0"/>
                </a:lnTo>
                <a:lnTo>
                  <a:pt x="7241797" y="7766727"/>
                </a:lnTo>
                <a:lnTo>
                  <a:pt x="0" y="7766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29" t="-11459" r="-7389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4971620" y="4732239"/>
            <a:ext cx="7747548" cy="6292083"/>
          </a:xfrm>
          <a:custGeom>
            <a:avLst/>
            <a:gdLst/>
            <a:ahLst/>
            <a:cxnLst/>
            <a:rect l="l" t="t" r="r" b="b"/>
            <a:pathLst>
              <a:path w="7747548" h="6292083">
                <a:moveTo>
                  <a:pt x="0" y="0"/>
                </a:moveTo>
                <a:lnTo>
                  <a:pt x="7747548" y="0"/>
                </a:lnTo>
                <a:lnTo>
                  <a:pt x="7747548" y="6292083"/>
                </a:lnTo>
                <a:lnTo>
                  <a:pt x="0" y="6292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70" t="-23177" r="-163910" b="-947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719168" y="6975212"/>
            <a:ext cx="6265091" cy="483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42801" y="5709920"/>
            <a:ext cx="3117321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오픈소스</a:t>
            </a:r>
            <a:r>
              <a:rPr lang="en-US" sz="2599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599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기초설계</a:t>
            </a:r>
            <a:endParaRPr lang="en-US" sz="2599" dirty="0">
              <a:solidFill>
                <a:srgbClr val="EFEFEF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494190" y="5709920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QQ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83948" y="5709920"/>
            <a:ext cx="1927462" cy="428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14조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57318" y="2075660"/>
            <a:ext cx="6017824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ko-KR" altLang="en-US" sz="2699" b="1" dirty="0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서브</a:t>
            </a:r>
            <a:r>
              <a:rPr lang="en-US" sz="2699" b="1" dirty="0" err="1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화면</a:t>
            </a:r>
            <a:r>
              <a:rPr lang="en-US" altLang="ko-KR" sz="2699" b="1" dirty="0" err="1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_</a:t>
            </a:r>
            <a:r>
              <a:rPr lang="en-US" sz="2699" b="1" dirty="0" err="1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hospital_detail.html</a:t>
            </a:r>
            <a:endParaRPr lang="en-US" sz="2699" b="1" dirty="0">
              <a:solidFill>
                <a:srgbClr val="343434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  <a:sym typeface="TT Hove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26789" y="-2986203"/>
            <a:ext cx="7624730" cy="7624730"/>
          </a:xfrm>
          <a:custGeom>
            <a:avLst/>
            <a:gdLst/>
            <a:ahLst/>
            <a:cxnLst/>
            <a:rect l="l" t="t" r="r" b="b"/>
            <a:pathLst>
              <a:path w="7624730" h="7624730">
                <a:moveTo>
                  <a:pt x="0" y="0"/>
                </a:moveTo>
                <a:lnTo>
                  <a:pt x="7624731" y="0"/>
                </a:lnTo>
                <a:lnTo>
                  <a:pt x="7624731" y="7624731"/>
                </a:lnTo>
                <a:lnTo>
                  <a:pt x="0" y="7624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85577" y="978563"/>
            <a:ext cx="10014901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6999" b="1" spc="-335" dirty="0" err="1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시연</a:t>
            </a:r>
            <a:r>
              <a:rPr lang="en-US" sz="6999" b="1" spc="-335" dirty="0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 </a:t>
            </a:r>
            <a:r>
              <a:rPr lang="en-US" sz="6999" b="1" spc="-335" dirty="0" err="1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영상</a:t>
            </a:r>
            <a:endParaRPr lang="en-US" sz="6999" b="1" spc="-335" dirty="0">
              <a:solidFill>
                <a:srgbClr val="343434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  <a:sym typeface="TT Hoves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1109612" y="-666477"/>
            <a:ext cx="7178388" cy="11878896"/>
            <a:chOff x="0" y="0"/>
            <a:chExt cx="1890604" cy="31285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90604" cy="3128598"/>
            </a:xfrm>
            <a:custGeom>
              <a:avLst/>
              <a:gdLst/>
              <a:ahLst/>
              <a:cxnLst/>
              <a:rect l="l" t="t" r="r" b="b"/>
              <a:pathLst>
                <a:path w="1890604" h="3128598">
                  <a:moveTo>
                    <a:pt x="0" y="0"/>
                  </a:moveTo>
                  <a:lnTo>
                    <a:pt x="1890604" y="0"/>
                  </a:lnTo>
                  <a:lnTo>
                    <a:pt x="1890604" y="3128598"/>
                  </a:lnTo>
                  <a:lnTo>
                    <a:pt x="0" y="3128598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90604" cy="318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 rot="-5400000">
            <a:off x="15959685" y="8163853"/>
            <a:ext cx="3117321" cy="428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오픈소스</a:t>
            </a:r>
            <a:r>
              <a:rPr lang="en-US" sz="2599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599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기초설계</a:t>
            </a:r>
            <a:endParaRPr lang="en-US" sz="2599" dirty="0">
              <a:solidFill>
                <a:srgbClr val="EFEFEF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8" name="TextBox 8"/>
          <p:cNvSpPr txBox="1"/>
          <p:nvPr/>
        </p:nvSpPr>
        <p:spPr>
          <a:xfrm rot="-5400000">
            <a:off x="15959685" y="2396025"/>
            <a:ext cx="3117321" cy="428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14조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16815216" y="5270137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QQ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80136" y="7130873"/>
            <a:ext cx="6265091" cy="483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pic>
        <p:nvPicPr>
          <p:cNvPr id="11" name="Picture 11" descr="화면 기록 2024-12-11 오전 1.56.05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765685" y="1887882"/>
            <a:ext cx="5726191" cy="8048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 mute="1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72061" y="1025292"/>
            <a:ext cx="5587239" cy="2662922"/>
            <a:chOff x="0" y="0"/>
            <a:chExt cx="2065940" cy="9846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0003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426334" y="7139097"/>
            <a:ext cx="6393149" cy="411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4"/>
              </a:lnSpc>
            </a:pPr>
            <a:r>
              <a:rPr lang="en-US" sz="32302" b="1" spc="-1582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672061" y="3808631"/>
            <a:ext cx="5587239" cy="2662922"/>
            <a:chOff x="0" y="0"/>
            <a:chExt cx="2065940" cy="9846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0003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72061" y="6595378"/>
            <a:ext cx="5587239" cy="2662922"/>
            <a:chOff x="0" y="0"/>
            <a:chExt cx="2065940" cy="9846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0003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3126789" y="-2986203"/>
            <a:ext cx="9584989" cy="9584989"/>
          </a:xfrm>
          <a:custGeom>
            <a:avLst/>
            <a:gdLst/>
            <a:ahLst/>
            <a:cxnLst/>
            <a:rect l="l" t="t" r="r" b="b"/>
            <a:pathLst>
              <a:path w="9584989" h="9584989">
                <a:moveTo>
                  <a:pt x="0" y="0"/>
                </a:moveTo>
                <a:lnTo>
                  <a:pt x="9584989" y="0"/>
                </a:lnTo>
                <a:lnTo>
                  <a:pt x="9584989" y="9584989"/>
                </a:lnTo>
                <a:lnTo>
                  <a:pt x="0" y="9584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0003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3812039"/>
            <a:ext cx="5587239" cy="2662922"/>
            <a:chOff x="0" y="0"/>
            <a:chExt cx="2065940" cy="9846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0003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6598786"/>
            <a:ext cx="5587239" cy="2662922"/>
            <a:chOff x="0" y="0"/>
            <a:chExt cx="2065940" cy="9846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0" y="0"/>
                  </a:moveTo>
                  <a:lnTo>
                    <a:pt x="2065940" y="0"/>
                  </a:lnTo>
                  <a:lnTo>
                    <a:pt x="2065940" y="984643"/>
                  </a:lnTo>
                  <a:lnTo>
                    <a:pt x="0" y="984643"/>
                  </a:lnTo>
                  <a:close/>
                </a:path>
              </a:pathLst>
            </a:custGeom>
            <a:solidFill>
              <a:srgbClr val="0003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7900054">
            <a:off x="7348622" y="2133028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 rot="-2700000">
            <a:off x="10017119" y="214449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 rot="3209977">
            <a:off x="9982257" y="7689589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 rot="7866361">
            <a:off x="7243302" y="766545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2945619" y="1293501"/>
            <a:ext cx="3512581" cy="2532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771" lvl="1" indent="-183885" algn="just">
              <a:lnSpc>
                <a:spcPts val="2538"/>
              </a:lnSpc>
              <a:buFont typeface="Arial"/>
              <a:buChar char="•"/>
            </a:pP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병원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관공서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등을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방문하기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전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시간을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미리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파악할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수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있어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불필요한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시간을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줄일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수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있다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marL="367771" lvl="1" indent="-183885" algn="just">
              <a:lnSpc>
                <a:spcPts val="2538"/>
              </a:lnSpc>
              <a:buFont typeface="Arial"/>
              <a:buChar char="•"/>
            </a:pP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여러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기관의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정보를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한눈에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확인할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수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있으므로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가장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적합한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시간과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장소를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선택할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수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u="none" strike="noStrike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있습니다</a:t>
            </a:r>
            <a:r>
              <a:rPr lang="en-US" sz="1703" u="none" strike="noStrike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995244" y="4385814"/>
            <a:ext cx="4297511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기대효과</a:t>
            </a:r>
            <a:endParaRPr lang="en-US" sz="8000" b="1" dirty="0">
              <a:solidFill>
                <a:srgbClr val="000000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362365" y="6159736"/>
            <a:ext cx="3563270" cy="39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Exploring creativity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9619" y="1919650"/>
            <a:ext cx="2628856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사용자</a:t>
            </a:r>
            <a:r>
              <a:rPr lang="en-US" sz="3000" b="1" spc="-147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</a:p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편의성</a:t>
            </a:r>
            <a:r>
              <a:rPr lang="en-US" sz="3000" b="1" spc="-147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향상</a:t>
            </a:r>
            <a:endParaRPr lang="en-US" sz="3000" b="1" spc="-147" dirty="0">
              <a:solidFill>
                <a:srgbClr val="EFEFEF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29619" y="4734455"/>
            <a:ext cx="2628856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스트레스</a:t>
            </a:r>
            <a:r>
              <a:rPr lang="en-US" sz="3000" b="1" spc="-147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</a:p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감소</a:t>
            </a:r>
            <a:endParaRPr lang="en-US" sz="3000" b="1" spc="-147" dirty="0">
              <a:solidFill>
                <a:srgbClr val="EFEFEF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945619" y="4023698"/>
            <a:ext cx="3512581" cy="2213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771" lvl="1" indent="-183885" algn="just">
              <a:lnSpc>
                <a:spcPts val="2538"/>
              </a:lnSpc>
              <a:buFont typeface="Arial"/>
              <a:buChar char="•"/>
            </a:pP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사용자들이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긴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대기시간에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대한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스트레스를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덜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느낄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수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있습니다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marL="367771" lvl="1" indent="-183885" algn="just">
              <a:lnSpc>
                <a:spcPts val="2538"/>
              </a:lnSpc>
              <a:buFont typeface="Arial"/>
              <a:buChar char="•"/>
            </a:pP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예약과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관리를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효율적으로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처리함으로써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혼잡한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환경에서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발생할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수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있는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갈등이나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불만이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줄어들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수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있습니다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algn="just">
              <a:lnSpc>
                <a:spcPts val="2538"/>
              </a:lnSpc>
            </a:pPr>
            <a:endParaRPr lang="en-US" sz="1703" dirty="0">
              <a:solidFill>
                <a:srgbClr val="EFEFEF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29619" y="7637011"/>
            <a:ext cx="2628856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공공서비스</a:t>
            </a:r>
            <a:r>
              <a:rPr lang="en-US" sz="3000" b="1" spc="-147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</a:p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품질</a:t>
            </a:r>
            <a:r>
              <a:rPr lang="en-US" sz="3000" b="1" spc="-147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향상</a:t>
            </a:r>
            <a:endParaRPr lang="en-US" sz="3000" b="1" spc="-147" dirty="0">
              <a:solidFill>
                <a:srgbClr val="EFEFEF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945619" y="6674986"/>
            <a:ext cx="3512581" cy="285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771" lvl="1" indent="-183885" algn="just">
              <a:lnSpc>
                <a:spcPts val="2538"/>
              </a:lnSpc>
              <a:buFont typeface="Arial"/>
              <a:buChar char="•"/>
            </a:pP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병원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및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관공서의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서비스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질이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개선됩니다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.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사용자는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더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계획적으로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시간을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활용할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수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있고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,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기관들은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더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체계적으로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고객을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응대할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수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있습니다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.</a:t>
            </a:r>
          </a:p>
          <a:p>
            <a:pPr marL="367771" lvl="1" indent="-183885" algn="just">
              <a:lnSpc>
                <a:spcPts val="2538"/>
              </a:lnSpc>
              <a:buFont typeface="Arial"/>
              <a:buChar char="•"/>
            </a:pP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공공기관은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디지털화된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서비스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제공으로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현대화와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신뢰성을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강화할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수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있습니다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.</a:t>
            </a:r>
          </a:p>
          <a:p>
            <a:pPr algn="just">
              <a:lnSpc>
                <a:spcPts val="2538"/>
              </a:lnSpc>
            </a:pPr>
            <a:endParaRPr lang="en-US" sz="1703" dirty="0">
              <a:solidFill>
                <a:srgbClr val="EFEFEF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472980" y="1800401"/>
            <a:ext cx="2628856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시간</a:t>
            </a:r>
            <a:r>
              <a:rPr lang="en-US" sz="3000" b="1" spc="-147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 </a:t>
            </a:r>
            <a:r>
              <a:rPr lang="en-US" sz="3000" b="1" spc="-147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및</a:t>
            </a:r>
            <a:endParaRPr lang="en-US" sz="3000" b="1" spc="-147" dirty="0">
              <a:solidFill>
                <a:srgbClr val="EFEFEF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  <a:sym typeface="TT Hoves Bold"/>
            </a:endParaRPr>
          </a:p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자원의</a:t>
            </a:r>
            <a:r>
              <a:rPr lang="en-US" sz="3000" b="1" spc="-147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 </a:t>
            </a:r>
          </a:p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효율적</a:t>
            </a:r>
            <a:r>
              <a:rPr lang="en-US" sz="3000" b="1" spc="-147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 </a:t>
            </a:r>
            <a:r>
              <a:rPr lang="en-US" sz="3000" b="1" spc="-147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활용</a:t>
            </a:r>
            <a:endParaRPr lang="en-US" sz="3000" b="1" spc="-147" dirty="0">
              <a:solidFill>
                <a:srgbClr val="EFEFEF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  <a:sym typeface="TT Hove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596938" y="1098401"/>
            <a:ext cx="3512581" cy="285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771" lvl="1" indent="-183885" algn="just">
              <a:lnSpc>
                <a:spcPts val="2538"/>
              </a:lnSpc>
              <a:buFont typeface="Arial"/>
              <a:buChar char="•"/>
            </a:pP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사람들이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물리적으로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병원이나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관공서를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방문하지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않고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대기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상황을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확인할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수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있으므로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불필요한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교통량과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에너지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소비가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줄어듭니다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.</a:t>
            </a:r>
          </a:p>
          <a:p>
            <a:pPr marL="367771" lvl="1" indent="-183885" algn="just">
              <a:lnSpc>
                <a:spcPts val="2538"/>
              </a:lnSpc>
              <a:buFont typeface="Arial"/>
              <a:buChar char="•"/>
            </a:pP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병원과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관공서에서는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대기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인원을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분산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관리할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수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있어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혼잡이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줄고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운영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효율성이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향상됩니다</a:t>
            </a:r>
            <a:r>
              <a:rPr lang="en-US" sz="1703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.</a:t>
            </a:r>
          </a:p>
          <a:p>
            <a:pPr algn="just">
              <a:lnSpc>
                <a:spcPts val="2538"/>
              </a:lnSpc>
            </a:pPr>
            <a:endParaRPr lang="en-US" sz="1703" dirty="0">
              <a:solidFill>
                <a:srgbClr val="EFEFEF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472980" y="4558243"/>
            <a:ext cx="2628856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빅데이터</a:t>
            </a:r>
            <a:r>
              <a:rPr lang="en-US" sz="3000" b="1" spc="-147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</a:p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활용</a:t>
            </a:r>
            <a:r>
              <a:rPr lang="en-US" sz="3000" b="1" spc="-147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</a:p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가능성</a:t>
            </a:r>
            <a:endParaRPr lang="en-US" sz="3000" b="1" spc="-147" dirty="0">
              <a:solidFill>
                <a:srgbClr val="EFEFEF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3596938" y="3972065"/>
            <a:ext cx="3512581" cy="2534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771" lvl="1" indent="-183885" algn="just">
              <a:lnSpc>
                <a:spcPts val="2538"/>
              </a:lnSpc>
              <a:buFont typeface="Arial"/>
              <a:buChar char="•"/>
            </a:pP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사용자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데이터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(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방문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시간대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시간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등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)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를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수집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및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분석하여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병원과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관공서의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운영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계획을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최적화할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수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있습니다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marL="367771" lvl="1" indent="-183885" algn="just">
              <a:lnSpc>
                <a:spcPts val="2538"/>
              </a:lnSpc>
              <a:buFont typeface="Arial"/>
              <a:buChar char="•"/>
            </a:pP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지역사회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내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서비스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수요를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더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잘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이해하고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정책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및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운영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방향을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설정하는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데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활용할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수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있습니다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algn="just">
              <a:lnSpc>
                <a:spcPts val="2538"/>
              </a:lnSpc>
            </a:pPr>
            <a:endParaRPr lang="en-US" sz="1703" dirty="0">
              <a:solidFill>
                <a:srgbClr val="EFEFEF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1472980" y="7557637"/>
            <a:ext cx="2628856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지역</a:t>
            </a:r>
            <a:r>
              <a:rPr lang="en-US" sz="3000" b="1" spc="-147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사회</a:t>
            </a:r>
            <a:r>
              <a:rPr lang="en-US" sz="3000" b="1" spc="-147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</a:p>
          <a:p>
            <a:pPr algn="ctr">
              <a:lnSpc>
                <a:spcPts val="2820"/>
              </a:lnSpc>
            </a:pP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신뢰도</a:t>
            </a:r>
            <a:r>
              <a:rPr lang="en-US" sz="3000" b="1" spc="-147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spc="-147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강화</a:t>
            </a:r>
            <a:endParaRPr lang="en-US" sz="3000" b="1" spc="-147" dirty="0">
              <a:solidFill>
                <a:srgbClr val="EFEFEF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3596938" y="7052685"/>
            <a:ext cx="3512581" cy="1242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771" lvl="1" indent="-183885" algn="just">
              <a:lnSpc>
                <a:spcPts val="2538"/>
              </a:lnSpc>
              <a:buFont typeface="Arial"/>
              <a:buChar char="•"/>
            </a:pP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사람들이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신뢰할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수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있는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정보를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실시간으로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제공받음으로써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병원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및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공공기관에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대한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신뢰가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높아질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수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703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있습니다</a:t>
            </a:r>
            <a:r>
              <a:rPr lang="en-US" sz="1703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07223" y="1670424"/>
            <a:ext cx="2197323" cy="798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0"/>
              </a:lnSpc>
            </a:pP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다기관</a:t>
            </a:r>
            <a:r>
              <a:rPr lang="en-US" sz="3000" b="1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</a:p>
          <a:p>
            <a:pPr algn="l">
              <a:lnSpc>
                <a:spcPts val="3090"/>
              </a:lnSpc>
            </a:pP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통합</a:t>
            </a:r>
            <a:r>
              <a:rPr lang="en-US" sz="3000" b="1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관리</a:t>
            </a:r>
            <a:endParaRPr lang="en-US" sz="3000" b="1" dirty="0">
              <a:solidFill>
                <a:srgbClr val="343434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07223" y="5245570"/>
            <a:ext cx="2197323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90"/>
              </a:lnSpc>
            </a:pP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다중</a:t>
            </a:r>
            <a:r>
              <a:rPr lang="en-US" sz="3000" b="1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기관</a:t>
            </a:r>
            <a:r>
              <a:rPr lang="en-US" sz="3000" b="1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</a:p>
          <a:p>
            <a:pPr algn="just">
              <a:lnSpc>
                <a:spcPts val="3090"/>
              </a:lnSpc>
            </a:pP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비교</a:t>
            </a:r>
            <a:r>
              <a:rPr lang="en-US" sz="3000" b="1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가능</a:t>
            </a:r>
            <a:endParaRPr lang="en-US" sz="3000" b="1" dirty="0">
              <a:solidFill>
                <a:srgbClr val="343434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07223" y="2540375"/>
            <a:ext cx="3477367" cy="285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495"/>
              </a:lnSpc>
              <a:buFont typeface="Arial"/>
              <a:buChar char="•"/>
            </a:pP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기존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어플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: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보통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특정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병원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특정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서비스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(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예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: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패스트푸드점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카페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)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정보만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제공합니다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marL="345439" lvl="1" indent="-172720" algn="l">
              <a:lnSpc>
                <a:spcPts val="2495"/>
              </a:lnSpc>
              <a:buFont typeface="Arial"/>
              <a:buChar char="•"/>
            </a:pP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차별점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: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병원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관공서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기타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공공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서비스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등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여러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기관의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정보를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한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번에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확인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가능하며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사용자가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자신의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필요에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따라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비교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선택할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있습니다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algn="l">
              <a:lnSpc>
                <a:spcPts val="2495"/>
              </a:lnSpc>
            </a:pPr>
            <a:endParaRPr lang="en-US" sz="1599" dirty="0">
              <a:solidFill>
                <a:srgbClr val="343434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07223" y="6115521"/>
            <a:ext cx="3552423" cy="2531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495"/>
              </a:lnSpc>
              <a:buFont typeface="Arial"/>
              <a:buChar char="•"/>
            </a:pP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기존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어플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: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특정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기관에만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초점이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맞춰져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있어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사용자가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다른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선택지를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고려하기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어렵습니다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marL="345439" lvl="1" indent="-172720" algn="l">
              <a:lnSpc>
                <a:spcPts val="2495"/>
              </a:lnSpc>
              <a:buFont typeface="Arial"/>
              <a:buChar char="•"/>
            </a:pP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차별점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: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사용자가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병원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관공서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민간기관의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시간을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비교하여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가장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적합한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곳을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선택하도록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돕습니다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algn="l">
              <a:lnSpc>
                <a:spcPts val="2495"/>
              </a:lnSpc>
            </a:pPr>
            <a:endParaRPr lang="en-US" sz="1599" dirty="0">
              <a:solidFill>
                <a:srgbClr val="343434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16921" y="1670424"/>
            <a:ext cx="2197323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90"/>
              </a:lnSpc>
            </a:pP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대기</a:t>
            </a:r>
            <a:r>
              <a:rPr lang="en-US" sz="3000" b="1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신청</a:t>
            </a:r>
            <a:r>
              <a:rPr lang="en-US" sz="3000" b="1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및</a:t>
            </a:r>
            <a:r>
              <a:rPr lang="en-US" sz="3000" b="1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알림</a:t>
            </a:r>
            <a:r>
              <a:rPr lang="en-US" sz="3000" b="1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시스템</a:t>
            </a:r>
            <a:endParaRPr lang="en-US" sz="3000" b="1" dirty="0">
              <a:solidFill>
                <a:srgbClr val="343434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16921" y="2540375"/>
            <a:ext cx="3849970" cy="285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495"/>
              </a:lnSpc>
              <a:buFont typeface="Arial"/>
              <a:buChar char="•"/>
            </a:pP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기존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어플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: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정보를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단순히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제공하거나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예약만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가능하게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하는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경우가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많습니다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marL="345439" lvl="1" indent="-172720" algn="l">
              <a:lnSpc>
                <a:spcPts val="2495"/>
              </a:lnSpc>
              <a:buFont typeface="Arial"/>
              <a:buChar char="•"/>
            </a:pP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차별점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: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사용자가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대기순번을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직접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신청하고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자신의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순번에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맞춰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자동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알림을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받을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있습니다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이를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통해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사용자는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공간에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머물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필요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없이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자유롭게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시간을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활용할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있습니다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algn="l">
              <a:lnSpc>
                <a:spcPts val="2495"/>
              </a:lnSpc>
            </a:pPr>
            <a:endParaRPr lang="en-US" sz="1599" dirty="0">
              <a:solidFill>
                <a:srgbClr val="343434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16921" y="5245570"/>
            <a:ext cx="2197323" cy="7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90"/>
              </a:lnSpc>
            </a:pP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환경적요소</a:t>
            </a:r>
            <a:r>
              <a:rPr lang="en-US" sz="3000" b="1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3000" b="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강조</a:t>
            </a:r>
            <a:endParaRPr lang="en-US" sz="3000" b="1" dirty="0">
              <a:solidFill>
                <a:srgbClr val="343434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616921" y="6115521"/>
            <a:ext cx="4085740" cy="2210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495"/>
              </a:lnSpc>
              <a:buFont typeface="Arial"/>
              <a:buChar char="•"/>
            </a:pP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기존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어플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: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시간을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줄이는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것에만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집중되어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있습니다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marL="345439" lvl="1" indent="-172720" algn="l">
              <a:lnSpc>
                <a:spcPts val="2495"/>
              </a:lnSpc>
              <a:buFont typeface="Arial"/>
              <a:buChar char="•"/>
            </a:pP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차별점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: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공간의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에너지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절약과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불필요한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이동을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줄이는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환경적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효과까지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강조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 "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친환경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서비스"라는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이미지를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강화할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수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1599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있습니다</a:t>
            </a:r>
            <a:r>
              <a:rPr lang="en-US" sz="1599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algn="l">
              <a:lnSpc>
                <a:spcPts val="2495"/>
              </a:lnSpc>
            </a:pPr>
            <a:endParaRPr lang="en-US" sz="1599" dirty="0">
              <a:solidFill>
                <a:srgbClr val="343434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547478" y="1755600"/>
            <a:ext cx="273982" cy="245024"/>
            <a:chOff x="0" y="0"/>
            <a:chExt cx="91718" cy="8202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5725"/>
              <a:ext cx="91718" cy="8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47478" y="5330746"/>
            <a:ext cx="273982" cy="245024"/>
            <a:chOff x="0" y="0"/>
            <a:chExt cx="91718" cy="820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5725"/>
              <a:ext cx="91718" cy="8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200012" y="5330746"/>
            <a:ext cx="273982" cy="245024"/>
            <a:chOff x="0" y="0"/>
            <a:chExt cx="91718" cy="8202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5725"/>
              <a:ext cx="91718" cy="8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200012" y="1755600"/>
            <a:ext cx="273982" cy="245024"/>
            <a:chOff x="0" y="0"/>
            <a:chExt cx="91718" cy="8202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718" cy="82024"/>
            </a:xfrm>
            <a:custGeom>
              <a:avLst/>
              <a:gdLst/>
              <a:ahLst/>
              <a:cxnLst/>
              <a:rect l="l" t="t" r="r" b="b"/>
              <a:pathLst>
                <a:path w="91718" h="82024">
                  <a:moveTo>
                    <a:pt x="0" y="0"/>
                  </a:moveTo>
                  <a:lnTo>
                    <a:pt x="91718" y="0"/>
                  </a:lnTo>
                  <a:lnTo>
                    <a:pt x="91718" y="82024"/>
                  </a:lnTo>
                  <a:lnTo>
                    <a:pt x="0" y="82024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5725"/>
              <a:ext cx="91718" cy="820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324016" y="6848436"/>
            <a:ext cx="6935284" cy="897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80"/>
              </a:lnSpc>
            </a:pPr>
            <a:r>
              <a:rPr lang="en-US" sz="9000" b="1" spc="-441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차별점</a:t>
            </a:r>
            <a:endParaRPr lang="en-US" sz="9000" b="1" spc="-441" dirty="0">
              <a:solidFill>
                <a:srgbClr val="343434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9485950" y="-7378806"/>
            <a:ext cx="14102688" cy="14102688"/>
          </a:xfrm>
          <a:custGeom>
            <a:avLst/>
            <a:gdLst/>
            <a:ahLst/>
            <a:cxnLst/>
            <a:rect l="l" t="t" r="r" b="b"/>
            <a:pathLst>
              <a:path w="14102688" h="14102688">
                <a:moveTo>
                  <a:pt x="0" y="0"/>
                </a:moveTo>
                <a:lnTo>
                  <a:pt x="14102688" y="0"/>
                </a:lnTo>
                <a:lnTo>
                  <a:pt x="14102688" y="14102689"/>
                </a:lnTo>
                <a:lnTo>
                  <a:pt x="0" y="14102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12880286" y="-327462"/>
            <a:ext cx="6393149" cy="411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4"/>
              </a:lnSpc>
            </a:pPr>
            <a:r>
              <a:rPr lang="en-US" sz="32302" b="1" spc="-1582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-696258" y="9258300"/>
            <a:ext cx="19680517" cy="1115933"/>
            <a:chOff x="0" y="0"/>
            <a:chExt cx="5183346" cy="29390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183346" cy="293908"/>
            </a:xfrm>
            <a:custGeom>
              <a:avLst/>
              <a:gdLst/>
              <a:ahLst/>
              <a:cxnLst/>
              <a:rect l="l" t="t" r="r" b="b"/>
              <a:pathLst>
                <a:path w="5183346" h="293908">
                  <a:moveTo>
                    <a:pt x="0" y="0"/>
                  </a:moveTo>
                  <a:lnTo>
                    <a:pt x="5183346" y="0"/>
                  </a:lnTo>
                  <a:lnTo>
                    <a:pt x="5183346" y="293908"/>
                  </a:lnTo>
                  <a:lnTo>
                    <a:pt x="0" y="293908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5183346" cy="351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141979" y="9464838"/>
            <a:ext cx="3117321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14조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9464838"/>
            <a:ext cx="3117321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오픈소스</a:t>
            </a: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기초설계</a:t>
            </a:r>
            <a:endParaRPr lang="en-US" sz="2599" dirty="0">
              <a:solidFill>
                <a:srgbClr val="EFEFEF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585339" y="9464838"/>
            <a:ext cx="311732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QQ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84590" y="946483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30761" y="946483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3228" y="2265045"/>
            <a:ext cx="13935782" cy="13935782"/>
          </a:xfrm>
          <a:custGeom>
            <a:avLst/>
            <a:gdLst/>
            <a:ahLst/>
            <a:cxnLst/>
            <a:rect l="l" t="t" r="r" b="b"/>
            <a:pathLst>
              <a:path w="13935782" h="13935782">
                <a:moveTo>
                  <a:pt x="0" y="0"/>
                </a:moveTo>
                <a:lnTo>
                  <a:pt x="13935782" y="0"/>
                </a:lnTo>
                <a:lnTo>
                  <a:pt x="13935782" y="13935782"/>
                </a:lnTo>
                <a:lnTo>
                  <a:pt x="0" y="1393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749000" y="2111728"/>
            <a:ext cx="8510300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730"/>
              </a:lnSpc>
            </a:pPr>
            <a:r>
              <a:rPr lang="en-US" sz="9000" b="1" spc="-432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향후</a:t>
            </a:r>
            <a:r>
              <a:rPr lang="en-US" sz="9000" b="1" spc="-432" dirty="0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 </a:t>
            </a:r>
            <a:r>
              <a:rPr lang="en-US" sz="9000" b="1" spc="-432" dirty="0" err="1">
                <a:solidFill>
                  <a:srgbClr val="343434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 Bold"/>
              </a:rPr>
              <a:t>계획</a:t>
            </a:r>
            <a:endParaRPr lang="en-US" sz="9000" b="1" spc="-432" dirty="0">
              <a:solidFill>
                <a:srgbClr val="343434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133366" y="4114781"/>
            <a:ext cx="8325834" cy="2847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34"/>
              </a:lnSpc>
            </a:pP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공공데이터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포털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사이트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안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API데이터를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활용하여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병원의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실시간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상황과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예상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시간을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제공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및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유통하며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Flutter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또는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React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Native을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이용한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모바일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앱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개발로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예약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상태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확인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위치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검색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및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푸시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알림을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지원하도록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할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것입니다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 </a:t>
            </a:r>
          </a:p>
          <a:p>
            <a:pPr algn="l">
              <a:lnSpc>
                <a:spcPts val="2834"/>
              </a:lnSpc>
            </a:pP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또한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,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평균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대기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시간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분석과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다국어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기능으로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글로벌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사용성을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강화하며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AWS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등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클라우드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기술로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확장성과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안정성을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확보할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099" spc="125" dirty="0" err="1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계획입니다</a:t>
            </a:r>
            <a:r>
              <a:rPr lang="en-US" sz="2099" spc="125" dirty="0">
                <a:solidFill>
                  <a:srgbClr val="000000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.</a:t>
            </a:r>
          </a:p>
          <a:p>
            <a:pPr marL="0" lvl="0" indent="0" algn="l">
              <a:lnSpc>
                <a:spcPts val="2834"/>
              </a:lnSpc>
              <a:spcBef>
                <a:spcPct val="0"/>
              </a:spcBef>
            </a:pPr>
            <a:endParaRPr lang="en-US" sz="2099" spc="125" dirty="0">
              <a:solidFill>
                <a:srgbClr val="000000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-103228" y="0"/>
            <a:ext cx="6669372" cy="4817439"/>
            <a:chOff x="0" y="0"/>
            <a:chExt cx="1756542" cy="12687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6542" cy="1268790"/>
            </a:xfrm>
            <a:custGeom>
              <a:avLst/>
              <a:gdLst/>
              <a:ahLst/>
              <a:cxnLst/>
              <a:rect l="l" t="t" r="r" b="b"/>
              <a:pathLst>
                <a:path w="1756542" h="1268790">
                  <a:moveTo>
                    <a:pt x="0" y="0"/>
                  </a:moveTo>
                  <a:lnTo>
                    <a:pt x="1756542" y="0"/>
                  </a:lnTo>
                  <a:lnTo>
                    <a:pt x="1756542" y="1268790"/>
                  </a:lnTo>
                  <a:lnTo>
                    <a:pt x="0" y="1268790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756542" cy="1325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1145437" y="1339306"/>
            <a:ext cx="6265091" cy="483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8448" y="348706"/>
            <a:ext cx="3117321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오픈소스</a:t>
            </a: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기초설계</a:t>
            </a:r>
            <a:endParaRPr lang="en-US" sz="2599" dirty="0">
              <a:solidFill>
                <a:srgbClr val="EFEFEF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452792" y="348706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QQ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55923" y="348706"/>
            <a:ext cx="1927462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14조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87474" y="4198292"/>
            <a:ext cx="11221859" cy="11221859"/>
          </a:xfrm>
          <a:custGeom>
            <a:avLst/>
            <a:gdLst/>
            <a:ahLst/>
            <a:cxnLst/>
            <a:rect l="l" t="t" r="r" b="b"/>
            <a:pathLst>
              <a:path w="11221859" h="11221859">
                <a:moveTo>
                  <a:pt x="0" y="0"/>
                </a:moveTo>
                <a:lnTo>
                  <a:pt x="11221859" y="0"/>
                </a:lnTo>
                <a:lnTo>
                  <a:pt x="11221859" y="11221858"/>
                </a:lnTo>
                <a:lnTo>
                  <a:pt x="0" y="1122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696258" y="-450527"/>
            <a:ext cx="19680517" cy="1704491"/>
            <a:chOff x="0" y="0"/>
            <a:chExt cx="5183346" cy="4489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83346" cy="448919"/>
            </a:xfrm>
            <a:custGeom>
              <a:avLst/>
              <a:gdLst/>
              <a:ahLst/>
              <a:cxnLst/>
              <a:rect l="l" t="t" r="r" b="b"/>
              <a:pathLst>
                <a:path w="5183346" h="448919">
                  <a:moveTo>
                    <a:pt x="0" y="0"/>
                  </a:moveTo>
                  <a:lnTo>
                    <a:pt x="5183346" y="0"/>
                  </a:lnTo>
                  <a:lnTo>
                    <a:pt x="5183346" y="448919"/>
                  </a:lnTo>
                  <a:lnTo>
                    <a:pt x="0" y="448919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183346" cy="50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141979" y="344568"/>
            <a:ext cx="3117321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14조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44568"/>
            <a:ext cx="3117321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오픈소스</a:t>
            </a: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기초설계</a:t>
            </a:r>
            <a:endParaRPr lang="en-US" sz="2599" dirty="0">
              <a:solidFill>
                <a:srgbClr val="EFEFEF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585339" y="344568"/>
            <a:ext cx="311732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QQ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84590" y="34456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30761" y="34456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63120" y="3060082"/>
            <a:ext cx="6935284" cy="95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80"/>
              </a:lnSpc>
            </a:pPr>
            <a:r>
              <a:rPr lang="en-US" sz="9000" b="1" spc="-44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GitHub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50380" y="5818775"/>
            <a:ext cx="9144000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https://github.com/chaneepo/OpenSourceWorks.git</a:t>
            </a:r>
          </a:p>
        </p:txBody>
      </p:sp>
      <p:sp>
        <p:nvSpPr>
          <p:cNvPr id="13" name="Freeform 13"/>
          <p:cNvSpPr/>
          <p:nvPr/>
        </p:nvSpPr>
        <p:spPr>
          <a:xfrm>
            <a:off x="-5246313" y="-1412638"/>
            <a:ext cx="11221859" cy="11221859"/>
          </a:xfrm>
          <a:custGeom>
            <a:avLst/>
            <a:gdLst/>
            <a:ahLst/>
            <a:cxnLst/>
            <a:rect l="l" t="t" r="r" b="b"/>
            <a:pathLst>
              <a:path w="11221859" h="11221859">
                <a:moveTo>
                  <a:pt x="0" y="0"/>
                </a:moveTo>
                <a:lnTo>
                  <a:pt x="11221858" y="0"/>
                </a:lnTo>
                <a:lnTo>
                  <a:pt x="11221858" y="11221858"/>
                </a:lnTo>
                <a:lnTo>
                  <a:pt x="0" y="1122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30063" y="1936909"/>
            <a:ext cx="11221859" cy="11221859"/>
          </a:xfrm>
          <a:custGeom>
            <a:avLst/>
            <a:gdLst/>
            <a:ahLst/>
            <a:cxnLst/>
            <a:rect l="l" t="t" r="r" b="b"/>
            <a:pathLst>
              <a:path w="11221859" h="11221859">
                <a:moveTo>
                  <a:pt x="0" y="0"/>
                </a:moveTo>
                <a:lnTo>
                  <a:pt x="11221858" y="0"/>
                </a:lnTo>
                <a:lnTo>
                  <a:pt x="11221858" y="11221858"/>
                </a:lnTo>
                <a:lnTo>
                  <a:pt x="0" y="1122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696258" y="-450527"/>
            <a:ext cx="19680517" cy="1704491"/>
            <a:chOff x="0" y="0"/>
            <a:chExt cx="5183346" cy="4489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83346" cy="448919"/>
            </a:xfrm>
            <a:custGeom>
              <a:avLst/>
              <a:gdLst/>
              <a:ahLst/>
              <a:cxnLst/>
              <a:rect l="l" t="t" r="r" b="b"/>
              <a:pathLst>
                <a:path w="5183346" h="448919">
                  <a:moveTo>
                    <a:pt x="0" y="0"/>
                  </a:moveTo>
                  <a:lnTo>
                    <a:pt x="5183346" y="0"/>
                  </a:lnTo>
                  <a:lnTo>
                    <a:pt x="5183346" y="448919"/>
                  </a:lnTo>
                  <a:lnTo>
                    <a:pt x="0" y="448919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183346" cy="50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141979" y="344568"/>
            <a:ext cx="3117321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14조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44568"/>
            <a:ext cx="3117321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TT Hoves"/>
              </a:rPr>
              <a:t>오픈소스</a:t>
            </a: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TT Hoves"/>
              </a:rPr>
              <a:t>기초설계</a:t>
            </a:r>
            <a:endParaRPr lang="en-US" sz="2599" dirty="0">
              <a:solidFill>
                <a:srgbClr val="EFEFEF"/>
              </a:solidFill>
              <a:latin typeface="Futura Medium" panose="020B0602020204020303" pitchFamily="34" charset="-79"/>
              <a:cs typeface="Futura Medium" panose="020B0602020204020303" pitchFamily="34" charset="-79"/>
              <a:sym typeface="TT Hove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585339" y="344568"/>
            <a:ext cx="311732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QQ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84590" y="34456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30761" y="344568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60790" y="2862623"/>
            <a:ext cx="10598510" cy="2084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418"/>
              </a:lnSpc>
            </a:pPr>
            <a:r>
              <a:rPr lang="en-US" sz="16402" b="1" spc="-803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05628" y="-3991568"/>
            <a:ext cx="9598990" cy="9598990"/>
          </a:xfrm>
          <a:custGeom>
            <a:avLst/>
            <a:gdLst/>
            <a:ahLst/>
            <a:cxnLst/>
            <a:rect l="l" t="t" r="r" b="b"/>
            <a:pathLst>
              <a:path w="9598990" h="9598990">
                <a:moveTo>
                  <a:pt x="0" y="0"/>
                </a:moveTo>
                <a:lnTo>
                  <a:pt x="9598990" y="0"/>
                </a:lnTo>
                <a:lnTo>
                  <a:pt x="9598990" y="9598990"/>
                </a:lnTo>
                <a:lnTo>
                  <a:pt x="0" y="9598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504950" y="6061577"/>
            <a:ext cx="7639050" cy="669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99"/>
              </a:lnSpc>
              <a:spcBef>
                <a:spcPct val="0"/>
              </a:spcBef>
            </a:pPr>
            <a:r>
              <a:rPr lang="en-US" sz="1999" spc="119" dirty="0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We </a:t>
            </a:r>
            <a:r>
              <a:rPr lang="en-US" sz="1999" u="none" spc="119" dirty="0">
                <a:solidFill>
                  <a:srgbClr val="343434"/>
                </a:solidFill>
                <a:latin typeface="TT Hoves"/>
                <a:ea typeface="TT Hoves"/>
                <a:cs typeface="TT Hoves"/>
                <a:sym typeface="TT Hoves"/>
              </a:rPr>
              <a:t>are working on this project that alarm service on public.</a:t>
            </a:r>
          </a:p>
          <a:p>
            <a:pPr marL="0" lvl="0" indent="0" algn="just">
              <a:lnSpc>
                <a:spcPts val="2699"/>
              </a:lnSpc>
              <a:spcBef>
                <a:spcPct val="0"/>
              </a:spcBef>
            </a:pPr>
            <a:endParaRPr lang="en-US" sz="1999" u="none" spc="119" dirty="0">
              <a:solidFill>
                <a:srgbClr val="343434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975489" y="1170261"/>
            <a:ext cx="6998061" cy="2561528"/>
            <a:chOff x="0" y="0"/>
            <a:chExt cx="2342659" cy="8574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0" y="0"/>
                  </a:moveTo>
                  <a:lnTo>
                    <a:pt x="2342659" y="0"/>
                  </a:lnTo>
                  <a:lnTo>
                    <a:pt x="2342659" y="857492"/>
                  </a:lnTo>
                  <a:lnTo>
                    <a:pt x="0" y="857492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4775"/>
              <a:ext cx="2342659" cy="752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491672" y="2024301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 dirty="0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01.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75489" y="3862348"/>
            <a:ext cx="6998061" cy="2561528"/>
            <a:chOff x="0" y="0"/>
            <a:chExt cx="2342659" cy="8574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0" y="0"/>
                  </a:moveTo>
                  <a:lnTo>
                    <a:pt x="2342659" y="0"/>
                  </a:lnTo>
                  <a:lnTo>
                    <a:pt x="2342659" y="857492"/>
                  </a:lnTo>
                  <a:lnTo>
                    <a:pt x="0" y="857492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4775"/>
              <a:ext cx="2342659" cy="752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75489" y="6557226"/>
            <a:ext cx="6998061" cy="2561528"/>
            <a:chOff x="0" y="0"/>
            <a:chExt cx="2342659" cy="8574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0" y="0"/>
                  </a:moveTo>
                  <a:lnTo>
                    <a:pt x="2342659" y="0"/>
                  </a:lnTo>
                  <a:lnTo>
                    <a:pt x="2342659" y="857492"/>
                  </a:lnTo>
                  <a:lnTo>
                    <a:pt x="0" y="857492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4775"/>
              <a:ext cx="2342659" cy="752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491672" y="4717783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02.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91672" y="7411266"/>
            <a:ext cx="1578952" cy="103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03.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18908" y="1635685"/>
            <a:ext cx="4132127" cy="2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159"/>
              </a:lnSpc>
              <a:spcBef>
                <a:spcPct val="0"/>
              </a:spcBef>
            </a:pPr>
            <a:r>
              <a:rPr lang="en-US" sz="1599" spc="25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______________________________________________________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18908" y="7023951"/>
            <a:ext cx="4132127" cy="23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r>
              <a:rPr lang="en-US" sz="1400" spc="22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_____________________________________________________________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57033" y="2114793"/>
            <a:ext cx="4132127" cy="30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256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spc="30" dirty="0" err="1">
                <a:solidFill>
                  <a:srgbClr val="EFEFEF"/>
                </a:solidFill>
                <a:latin typeface="+mn-ea"/>
                <a:cs typeface="Futura" panose="020B0602020204020303" pitchFamily="34" charset="-79"/>
                <a:sym typeface="TT Hoves"/>
              </a:rPr>
              <a:t>배경</a:t>
            </a:r>
            <a:r>
              <a:rPr lang="en-US" sz="1899" b="1" spc="30" dirty="0">
                <a:solidFill>
                  <a:srgbClr val="EFEFEF"/>
                </a:solidFill>
                <a:latin typeface="+mn-ea"/>
                <a:cs typeface="Futura" panose="020B0602020204020303" pitchFamily="34" charset="-79"/>
                <a:sym typeface="TT Hoves"/>
              </a:rPr>
              <a:t>, </a:t>
            </a:r>
            <a:r>
              <a:rPr lang="en-US" sz="1899" b="1" spc="30" dirty="0" err="1">
                <a:solidFill>
                  <a:srgbClr val="EFEFEF"/>
                </a:solidFill>
                <a:latin typeface="+mn-ea"/>
                <a:cs typeface="Futura" panose="020B0602020204020303" pitchFamily="34" charset="-79"/>
                <a:sym typeface="TT Hoves"/>
              </a:rPr>
              <a:t>문제정의</a:t>
            </a:r>
            <a:endParaRPr lang="en-US" sz="1899" b="1" spc="30" dirty="0">
              <a:solidFill>
                <a:srgbClr val="EFEFEF"/>
              </a:solidFill>
              <a:latin typeface="+mn-ea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457033" y="2517700"/>
            <a:ext cx="4132127" cy="310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256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spc="30" dirty="0" err="1">
                <a:solidFill>
                  <a:srgbClr val="EFEFEF"/>
                </a:solidFill>
                <a:latin typeface="+mn-ea"/>
                <a:cs typeface="Futura" panose="020B0602020204020303" pitchFamily="34" charset="-79"/>
                <a:sym typeface="TT Hoves"/>
              </a:rPr>
              <a:t>기대가능성</a:t>
            </a:r>
            <a:endParaRPr lang="en-US" sz="1899" b="1" spc="30" dirty="0">
              <a:solidFill>
                <a:srgbClr val="EFEFEF"/>
              </a:solidFill>
              <a:latin typeface="+mn-ea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247483" y="4269648"/>
            <a:ext cx="4132127" cy="2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159"/>
              </a:lnSpc>
              <a:spcBef>
                <a:spcPct val="0"/>
              </a:spcBef>
            </a:pPr>
            <a:r>
              <a:rPr lang="en-US" sz="1599" spc="25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______________________________________________________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06437" y="4774937"/>
            <a:ext cx="4132127" cy="31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256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spc="30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개발</a:t>
            </a:r>
            <a:r>
              <a:rPr lang="en-US" sz="1899" b="1" spc="30" dirty="0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sz="1899" b="1" spc="30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환경</a:t>
            </a:r>
            <a:endParaRPr lang="en-US" sz="1899" b="1" spc="30" dirty="0">
              <a:solidFill>
                <a:srgbClr val="EFEFEF"/>
              </a:solidFill>
              <a:latin typeface="Futura" panose="020B0602020204020303" pitchFamily="34" charset="-79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525487" y="5165462"/>
            <a:ext cx="4132127" cy="31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256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spc="30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동작</a:t>
            </a:r>
            <a:r>
              <a:rPr lang="en-US" sz="1899" b="1" spc="30" dirty="0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sz="1899" b="1" spc="30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과정</a:t>
            </a:r>
            <a:endParaRPr lang="en-US" sz="1899" b="1" spc="30" dirty="0">
              <a:solidFill>
                <a:srgbClr val="EFEFEF"/>
              </a:solidFill>
              <a:latin typeface="Futura" panose="020B0602020204020303" pitchFamily="34" charset="-79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535012" y="5510267"/>
            <a:ext cx="4132127" cy="31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256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spc="30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코드</a:t>
            </a:r>
            <a:r>
              <a:rPr lang="en-US" sz="1899" b="1" spc="30" dirty="0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92137" y="7835480"/>
            <a:ext cx="4132127" cy="31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256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spc="30" dirty="0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sz="1899" b="1" spc="30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차별점</a:t>
            </a:r>
            <a:endParaRPr lang="en-US" sz="1899" b="1" spc="30" dirty="0">
              <a:solidFill>
                <a:srgbClr val="EFEFEF"/>
              </a:solidFill>
              <a:latin typeface="Futura" panose="020B0602020204020303" pitchFamily="34" charset="-79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29144" y="4117248"/>
            <a:ext cx="5526172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Contents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06437" y="5842294"/>
            <a:ext cx="4132127" cy="31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256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spc="30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시연</a:t>
            </a:r>
            <a:r>
              <a:rPr lang="en-US" sz="1899" b="1" spc="30" dirty="0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sz="1899" b="1" spc="30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영상</a:t>
            </a:r>
            <a:endParaRPr lang="en-US" sz="1899" b="1" spc="30" dirty="0">
              <a:solidFill>
                <a:srgbClr val="EFEFEF"/>
              </a:solidFill>
              <a:latin typeface="Futura" panose="020B0602020204020303" pitchFamily="34" charset="-79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457033" y="7390663"/>
            <a:ext cx="4132127" cy="31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256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spc="30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기대효과</a:t>
            </a:r>
            <a:endParaRPr lang="en-US" sz="1899" b="1" spc="30" dirty="0">
              <a:solidFill>
                <a:srgbClr val="EFEFEF"/>
              </a:solidFill>
              <a:latin typeface="Futura" panose="020B0602020204020303" pitchFamily="34" charset="-79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457033" y="8277440"/>
            <a:ext cx="4132127" cy="31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8" lvl="1" indent="-205104" algn="just">
              <a:lnSpc>
                <a:spcPts val="2564"/>
              </a:lnSpc>
              <a:spcBef>
                <a:spcPct val="0"/>
              </a:spcBef>
              <a:buFont typeface="Arial"/>
              <a:buChar char="•"/>
            </a:pPr>
            <a:r>
              <a:rPr lang="en-US" sz="1899" b="1" spc="30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향후</a:t>
            </a:r>
            <a:r>
              <a:rPr lang="en-US" sz="1899" b="1" spc="30" dirty="0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sz="1899" b="1" spc="30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계획</a:t>
            </a:r>
            <a:endParaRPr lang="en-US" sz="1899" b="1" spc="30" dirty="0">
              <a:solidFill>
                <a:srgbClr val="EFEFEF"/>
              </a:solidFill>
              <a:latin typeface="Futura" panose="020B0602020204020303" pitchFamily="34" charset="-79"/>
              <a:cs typeface="Futura" panose="020B0602020204020303" pitchFamily="34" charset="-79"/>
              <a:sym typeface="TT Hove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96831" y="4402270"/>
            <a:ext cx="6863180" cy="4480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현대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사회에서는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병원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,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관공서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,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식당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등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다양한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서비스에서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예약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및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대기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관리가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중요한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요소로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자리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잡고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있습니다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. </a:t>
            </a:r>
          </a:p>
          <a:p>
            <a:pPr algn="just">
              <a:lnSpc>
                <a:spcPts val="2700"/>
              </a:lnSpc>
            </a:pP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특히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코로나19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이후로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예약제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운영이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보편화되면서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,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예약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없이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방문할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경우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긴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대기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시간으로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인해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서비스를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이용하지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못하는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경우가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빈번히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발생하고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있습니다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.</a:t>
            </a:r>
          </a:p>
          <a:p>
            <a:pPr algn="just">
              <a:lnSpc>
                <a:spcPts val="2700"/>
              </a:lnSpc>
            </a:pP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이로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인해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사용자는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불편과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시간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낭비를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경험하고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,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서비스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제공자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또한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효율적인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고객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관리를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하지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못해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잠재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고객을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잃는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문제가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나타납니다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.</a:t>
            </a:r>
          </a:p>
          <a:p>
            <a:pPr algn="just">
              <a:lnSpc>
                <a:spcPts val="2700"/>
              </a:lnSpc>
            </a:pP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이를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해결하기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위해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,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저희는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실시간으로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대기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현황을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확인하고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예약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및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알림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기능을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제공하는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플랫폼을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개발하게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되었습니다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.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이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서비스는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대기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시간을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줄이고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,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사용자와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제공자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모두에게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더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나은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경험을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제공하는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것을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목표로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하고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b="1" spc="120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있습니다</a:t>
            </a:r>
            <a:r>
              <a:rPr lang="en-US" b="1" spc="120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.</a:t>
            </a:r>
          </a:p>
          <a:p>
            <a:pPr marL="0" lvl="0" indent="0" algn="just">
              <a:lnSpc>
                <a:spcPts val="2700"/>
              </a:lnSpc>
              <a:spcBef>
                <a:spcPct val="0"/>
              </a:spcBef>
            </a:pPr>
            <a:endParaRPr lang="en-US" sz="2000" b="1" spc="120" dirty="0">
              <a:solidFill>
                <a:srgbClr val="343434"/>
              </a:solidFill>
              <a:latin typeface="Futura" panose="020B0602020204020303" pitchFamily="34" charset="-79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96830" y="2546863"/>
            <a:ext cx="8123569" cy="1238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445"/>
              </a:lnSpc>
            </a:pPr>
            <a:r>
              <a:rPr lang="en-US" sz="8995" b="1" spc="-440" dirty="0" err="1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배경ㆍ문제정의</a:t>
            </a:r>
            <a:r>
              <a:rPr lang="en-US" sz="8995" b="1" spc="-440" dirty="0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9560011" y="-2019300"/>
            <a:ext cx="16075318" cy="16075318"/>
          </a:xfrm>
          <a:custGeom>
            <a:avLst/>
            <a:gdLst/>
            <a:ahLst/>
            <a:cxnLst/>
            <a:rect l="l" t="t" r="r" b="b"/>
            <a:pathLst>
              <a:path w="16075318" h="16075318">
                <a:moveTo>
                  <a:pt x="0" y="0"/>
                </a:moveTo>
                <a:lnTo>
                  <a:pt x="16075318" y="0"/>
                </a:lnTo>
                <a:lnTo>
                  <a:pt x="16075318" y="16075318"/>
                </a:lnTo>
                <a:lnTo>
                  <a:pt x="0" y="16075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-696258" y="-976142"/>
            <a:ext cx="2222590" cy="11878896"/>
            <a:chOff x="0" y="0"/>
            <a:chExt cx="585373" cy="31285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5373" cy="3128598"/>
            </a:xfrm>
            <a:custGeom>
              <a:avLst/>
              <a:gdLst/>
              <a:ahLst/>
              <a:cxnLst/>
              <a:rect l="l" t="t" r="r" b="b"/>
              <a:pathLst>
                <a:path w="585373" h="3128598">
                  <a:moveTo>
                    <a:pt x="0" y="0"/>
                  </a:moveTo>
                  <a:lnTo>
                    <a:pt x="585373" y="0"/>
                  </a:lnTo>
                  <a:lnTo>
                    <a:pt x="585373" y="3128598"/>
                  </a:lnTo>
                  <a:lnTo>
                    <a:pt x="0" y="3128598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85373" cy="318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 rot="-5400000">
            <a:off x="-849366" y="7803258"/>
            <a:ext cx="311732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오픈소스기초설계</a:t>
            </a:r>
          </a:p>
        </p:txBody>
      </p:sp>
      <p:sp>
        <p:nvSpPr>
          <p:cNvPr id="9" name="TextBox 9"/>
          <p:cNvSpPr txBox="1"/>
          <p:nvPr/>
        </p:nvSpPr>
        <p:spPr>
          <a:xfrm rot="-5400000">
            <a:off x="-849366" y="2035431"/>
            <a:ext cx="311732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14조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6164" y="4739150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QQ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01687" y="6540872"/>
            <a:ext cx="7498697" cy="483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 dirty="0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3531870"/>
            <a:ext cx="8837466" cy="6511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QQ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어플리케이션은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사용자와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서비스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제공자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모두에게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긍정적인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변화를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가져올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것입니다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.</a:t>
            </a:r>
          </a:p>
          <a:p>
            <a:pPr algn="l">
              <a:lnSpc>
                <a:spcPts val="2969"/>
              </a:lnSpc>
            </a:pPr>
            <a:endParaRPr lang="en-US" sz="2199" b="1" spc="131" dirty="0">
              <a:solidFill>
                <a:srgbClr val="343434"/>
              </a:solidFill>
              <a:latin typeface="+mn-ea"/>
              <a:cs typeface="Futura" panose="020B0602020204020303" pitchFamily="34" charset="-79"/>
              <a:sym typeface="TT Hoves"/>
            </a:endParaRPr>
          </a:p>
          <a:p>
            <a:pPr algn="l">
              <a:lnSpc>
                <a:spcPts val="2969"/>
              </a:lnSpc>
            </a:pP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 Bold"/>
              </a:rPr>
              <a:t>사용자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 Bold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 Bold"/>
              </a:rPr>
              <a:t>측면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 Bold"/>
              </a:rPr>
              <a:t>:</a:t>
            </a:r>
          </a:p>
          <a:p>
            <a:pPr algn="l">
              <a:lnSpc>
                <a:spcPts val="2969"/>
              </a:lnSpc>
            </a:pP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실시간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예약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및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대기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현황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확인이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가능해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불필요한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대기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시간을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줄이고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,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원하는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시간에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서비스를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이용할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수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있습니다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.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특히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갑작스러운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일정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변경에도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유연하게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대응할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수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있어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시간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관리가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한층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더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편리해질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것입니다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.</a:t>
            </a:r>
          </a:p>
          <a:p>
            <a:pPr algn="l">
              <a:lnSpc>
                <a:spcPts val="2969"/>
              </a:lnSpc>
            </a:pPr>
            <a:endParaRPr lang="en-US" sz="2199" b="1" spc="131" dirty="0">
              <a:solidFill>
                <a:srgbClr val="343434"/>
              </a:solidFill>
              <a:latin typeface="+mn-ea"/>
              <a:cs typeface="Futura" panose="020B0602020204020303" pitchFamily="34" charset="-79"/>
              <a:sym typeface="TT Hoves"/>
            </a:endParaRPr>
          </a:p>
          <a:p>
            <a:pPr algn="l">
              <a:lnSpc>
                <a:spcPts val="2969"/>
              </a:lnSpc>
            </a:pP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 Bold"/>
              </a:rPr>
              <a:t>서비스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 Bold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 Bold"/>
              </a:rPr>
              <a:t>제공자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 Bold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 Bold"/>
              </a:rPr>
              <a:t>측면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 Bold"/>
              </a:rPr>
              <a:t>:</a:t>
            </a:r>
          </a:p>
          <a:p>
            <a:pPr algn="l">
              <a:lnSpc>
                <a:spcPts val="2969"/>
              </a:lnSpc>
            </a:pP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예약과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대기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관리를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체계화하여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고객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흐름을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예측하고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,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인력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배치를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최적화할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수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있습니다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.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이를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통해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운영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효율성과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서비스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품질을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높이고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,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고객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데이터를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활용해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맞춤형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마케팅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전략을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수립할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수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있습니다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.</a:t>
            </a:r>
          </a:p>
          <a:p>
            <a:pPr marL="0" lvl="0" indent="0" algn="l">
              <a:lnSpc>
                <a:spcPts val="2969"/>
              </a:lnSpc>
              <a:spcBef>
                <a:spcPct val="0"/>
              </a:spcBef>
            </a:pP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결론적으로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,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QQ는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사용자와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제공자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모두에게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편의성과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효율성을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높여주는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혁신적인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플랫폼으로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자리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잡을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199" b="1" spc="131" dirty="0" err="1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것입니다</a:t>
            </a:r>
            <a:r>
              <a:rPr lang="en-US" sz="2199" b="1" spc="131" dirty="0">
                <a:solidFill>
                  <a:srgbClr val="343434"/>
                </a:solidFill>
                <a:latin typeface="+mn-ea"/>
                <a:cs typeface="Futura" panose="020B0602020204020303" pitchFamily="34" charset="-79"/>
                <a:sym typeface="TT Hoves"/>
              </a:rPr>
              <a:t>.</a:t>
            </a:r>
          </a:p>
          <a:p>
            <a:pPr marL="0" lvl="0" indent="0" algn="l">
              <a:lnSpc>
                <a:spcPts val="2969"/>
              </a:lnSpc>
              <a:spcBef>
                <a:spcPct val="0"/>
              </a:spcBef>
            </a:pPr>
            <a:endParaRPr lang="en-US" sz="2199" b="1" spc="131" dirty="0">
              <a:solidFill>
                <a:srgbClr val="343434"/>
              </a:solidFill>
              <a:latin typeface="+mn-ea"/>
              <a:cs typeface="Futura" panose="020B0602020204020303" pitchFamily="34" charset="-79"/>
              <a:sym typeface="TT Hove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696258" y="-976142"/>
            <a:ext cx="7178388" cy="11878896"/>
            <a:chOff x="0" y="0"/>
            <a:chExt cx="1890604" cy="3128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90604" cy="3128598"/>
            </a:xfrm>
            <a:custGeom>
              <a:avLst/>
              <a:gdLst/>
              <a:ahLst/>
              <a:cxnLst/>
              <a:rect l="l" t="t" r="r" b="b"/>
              <a:pathLst>
                <a:path w="1890604" h="3128598">
                  <a:moveTo>
                    <a:pt x="0" y="0"/>
                  </a:moveTo>
                  <a:lnTo>
                    <a:pt x="1890604" y="0"/>
                  </a:lnTo>
                  <a:lnTo>
                    <a:pt x="1890604" y="3128598"/>
                  </a:lnTo>
                  <a:lnTo>
                    <a:pt x="0" y="3128598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890604" cy="318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263798" y="-4131629"/>
            <a:ext cx="7991003" cy="7991003"/>
          </a:xfrm>
          <a:custGeom>
            <a:avLst/>
            <a:gdLst/>
            <a:ahLst/>
            <a:cxnLst/>
            <a:rect l="l" t="t" r="r" b="b"/>
            <a:pathLst>
              <a:path w="7991003" h="7991003">
                <a:moveTo>
                  <a:pt x="0" y="0"/>
                </a:moveTo>
                <a:lnTo>
                  <a:pt x="7991004" y="0"/>
                </a:lnTo>
                <a:lnTo>
                  <a:pt x="7991004" y="7991003"/>
                </a:lnTo>
                <a:lnTo>
                  <a:pt x="0" y="7991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8054204" y="1954363"/>
            <a:ext cx="976057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0"/>
              </a:lnSpc>
            </a:pPr>
            <a:r>
              <a:rPr lang="ko-KR" altLang="en-US" sz="9000" b="1" spc="-441" dirty="0">
                <a:solidFill>
                  <a:srgbClr val="343434"/>
                </a:solidFill>
                <a:latin typeface="+mj-ea"/>
                <a:ea typeface="+mj-ea"/>
                <a:cs typeface="Futura" panose="020B0602020204020303" pitchFamily="34" charset="-79"/>
                <a:sym typeface="TT Hoves Bold"/>
              </a:rPr>
              <a:t>기대 가능성</a:t>
            </a:r>
            <a:endParaRPr lang="en-US" sz="9000" b="1" spc="-441" dirty="0">
              <a:solidFill>
                <a:srgbClr val="343434"/>
              </a:solidFill>
              <a:latin typeface="+mj-ea"/>
              <a:ea typeface="+mj-ea"/>
              <a:cs typeface="Futura" panose="020B0602020204020303" pitchFamily="34" charset="-79"/>
              <a:sym typeface="TT Hoves Bold"/>
            </a:endParaRPr>
          </a:p>
        </p:txBody>
      </p:sp>
      <p:sp>
        <p:nvSpPr>
          <p:cNvPr id="8" name="TextBox 8"/>
          <p:cNvSpPr txBox="1"/>
          <p:nvPr/>
        </p:nvSpPr>
        <p:spPr>
          <a:xfrm rot="-5400000">
            <a:off x="4153815" y="7855726"/>
            <a:ext cx="3117321" cy="42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EFEFEF"/>
                </a:solidFill>
                <a:latin typeface="+mj-ea"/>
                <a:ea typeface="+mj-ea"/>
                <a:cs typeface="Futura" panose="020B0602020204020303" pitchFamily="34" charset="-79"/>
                <a:sym typeface="TT Hoves"/>
              </a:rPr>
              <a:t>오픈소스</a:t>
            </a:r>
            <a:r>
              <a:rPr lang="en-US" sz="2599" b="1" dirty="0">
                <a:solidFill>
                  <a:srgbClr val="EFEFEF"/>
                </a:solidFill>
                <a:latin typeface="+mj-ea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599" b="1" dirty="0" err="1">
                <a:solidFill>
                  <a:srgbClr val="EFEFEF"/>
                </a:solidFill>
                <a:latin typeface="+mj-ea"/>
                <a:ea typeface="+mj-ea"/>
                <a:cs typeface="Futura" panose="020B0602020204020303" pitchFamily="34" charset="-79"/>
                <a:sym typeface="TT Hoves"/>
              </a:rPr>
              <a:t>기초설계</a:t>
            </a:r>
            <a:endParaRPr lang="en-US" sz="2599" b="1" dirty="0">
              <a:solidFill>
                <a:srgbClr val="EFEFEF"/>
              </a:solidFill>
              <a:latin typeface="+mj-ea"/>
              <a:ea typeface="+mj-ea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9" name="TextBox 9"/>
          <p:cNvSpPr txBox="1"/>
          <p:nvPr/>
        </p:nvSpPr>
        <p:spPr>
          <a:xfrm rot="-5400000">
            <a:off x="4153815" y="2091393"/>
            <a:ext cx="3117321" cy="41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+mj-ea"/>
                <a:ea typeface="+mj-ea"/>
                <a:cs typeface="TT Hoves"/>
                <a:sym typeface="TT Hoves"/>
              </a:rPr>
              <a:t>14조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5009345" y="4739150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QQ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668585" y="7026814"/>
            <a:ext cx="7271205" cy="483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20961" y="1152525"/>
            <a:ext cx="7639050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sz="9000" b="1" spc="-441" dirty="0" err="1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개발</a:t>
            </a:r>
            <a:r>
              <a:rPr lang="en-US" sz="9000" b="1" spc="-441" dirty="0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 </a:t>
            </a:r>
            <a:r>
              <a:rPr lang="en-US" sz="9000" b="1" spc="-441" dirty="0" err="1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환경</a:t>
            </a:r>
            <a:endParaRPr lang="en-US" sz="9000" b="1" spc="-441" dirty="0">
              <a:solidFill>
                <a:srgbClr val="343434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  <a:sym typeface="TT Hove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9560011" y="-2564899"/>
            <a:ext cx="16075318" cy="16075318"/>
          </a:xfrm>
          <a:custGeom>
            <a:avLst/>
            <a:gdLst/>
            <a:ahLst/>
            <a:cxnLst/>
            <a:rect l="l" t="t" r="r" b="b"/>
            <a:pathLst>
              <a:path w="16075318" h="16075318">
                <a:moveTo>
                  <a:pt x="0" y="0"/>
                </a:moveTo>
                <a:lnTo>
                  <a:pt x="16075318" y="0"/>
                </a:lnTo>
                <a:lnTo>
                  <a:pt x="16075318" y="16075318"/>
                </a:lnTo>
                <a:lnTo>
                  <a:pt x="0" y="16075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-696258" y="-976142"/>
            <a:ext cx="2222590" cy="11878896"/>
            <a:chOff x="0" y="0"/>
            <a:chExt cx="585373" cy="31285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5373" cy="3128598"/>
            </a:xfrm>
            <a:custGeom>
              <a:avLst/>
              <a:gdLst/>
              <a:ahLst/>
              <a:cxnLst/>
              <a:rect l="l" t="t" r="r" b="b"/>
              <a:pathLst>
                <a:path w="585373" h="3128598">
                  <a:moveTo>
                    <a:pt x="0" y="0"/>
                  </a:moveTo>
                  <a:lnTo>
                    <a:pt x="585373" y="0"/>
                  </a:lnTo>
                  <a:lnTo>
                    <a:pt x="585373" y="3128598"/>
                  </a:lnTo>
                  <a:lnTo>
                    <a:pt x="0" y="3128598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85373" cy="3185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056692" y="7867899"/>
            <a:ext cx="3620341" cy="1390401"/>
          </a:xfrm>
          <a:custGeom>
            <a:avLst/>
            <a:gdLst/>
            <a:ahLst/>
            <a:cxnLst/>
            <a:rect l="l" t="t" r="r" b="b"/>
            <a:pathLst>
              <a:path w="3620341" h="1390401">
                <a:moveTo>
                  <a:pt x="0" y="0"/>
                </a:moveTo>
                <a:lnTo>
                  <a:pt x="3620341" y="0"/>
                </a:lnTo>
                <a:lnTo>
                  <a:pt x="3620341" y="1390401"/>
                </a:lnTo>
                <a:lnTo>
                  <a:pt x="0" y="139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529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4056692" y="5607422"/>
            <a:ext cx="3620341" cy="1496932"/>
          </a:xfrm>
          <a:custGeom>
            <a:avLst/>
            <a:gdLst/>
            <a:ahLst/>
            <a:cxnLst/>
            <a:rect l="l" t="t" r="r" b="b"/>
            <a:pathLst>
              <a:path w="3620341" h="1496932">
                <a:moveTo>
                  <a:pt x="0" y="0"/>
                </a:moveTo>
                <a:lnTo>
                  <a:pt x="3620341" y="0"/>
                </a:lnTo>
                <a:lnTo>
                  <a:pt x="3620341" y="1496932"/>
                </a:lnTo>
                <a:lnTo>
                  <a:pt x="0" y="1496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388" b="-240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4056692" y="2759594"/>
            <a:ext cx="2356388" cy="2048519"/>
          </a:xfrm>
          <a:custGeom>
            <a:avLst/>
            <a:gdLst/>
            <a:ahLst/>
            <a:cxnLst/>
            <a:rect l="l" t="t" r="r" b="b"/>
            <a:pathLst>
              <a:path w="2356388" h="2048519">
                <a:moveTo>
                  <a:pt x="0" y="0"/>
                </a:moveTo>
                <a:lnTo>
                  <a:pt x="2356389" y="0"/>
                </a:lnTo>
                <a:lnTo>
                  <a:pt x="2356389" y="2048519"/>
                </a:lnTo>
                <a:lnTo>
                  <a:pt x="0" y="2048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2601687" y="6540872"/>
            <a:ext cx="7498697" cy="483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24016" y="6438861"/>
            <a:ext cx="6935284" cy="177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80"/>
              </a:lnSpc>
            </a:pPr>
            <a:r>
              <a:rPr lang="en-US" sz="9000" b="1" spc="-44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Flow</a:t>
            </a:r>
          </a:p>
          <a:p>
            <a:pPr algn="r">
              <a:lnSpc>
                <a:spcPts val="6480"/>
              </a:lnSpc>
            </a:pPr>
            <a:r>
              <a:rPr lang="en-US" sz="9000" b="1" spc="-441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Chart</a:t>
            </a:r>
          </a:p>
        </p:txBody>
      </p:sp>
      <p:sp>
        <p:nvSpPr>
          <p:cNvPr id="3" name="Freeform 3"/>
          <p:cNvSpPr/>
          <p:nvPr/>
        </p:nvSpPr>
        <p:spPr>
          <a:xfrm>
            <a:off x="9555412" y="-7939543"/>
            <a:ext cx="14102688" cy="14102688"/>
          </a:xfrm>
          <a:custGeom>
            <a:avLst/>
            <a:gdLst/>
            <a:ahLst/>
            <a:cxnLst/>
            <a:rect l="l" t="t" r="r" b="b"/>
            <a:pathLst>
              <a:path w="14102688" h="14102688">
                <a:moveTo>
                  <a:pt x="0" y="0"/>
                </a:moveTo>
                <a:lnTo>
                  <a:pt x="14102688" y="0"/>
                </a:lnTo>
                <a:lnTo>
                  <a:pt x="14102688" y="14102689"/>
                </a:lnTo>
                <a:lnTo>
                  <a:pt x="0" y="14102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-696258" y="9258300"/>
            <a:ext cx="19680517" cy="1115933"/>
            <a:chOff x="0" y="0"/>
            <a:chExt cx="5183346" cy="2939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83346" cy="293908"/>
            </a:xfrm>
            <a:custGeom>
              <a:avLst/>
              <a:gdLst/>
              <a:ahLst/>
              <a:cxnLst/>
              <a:rect l="l" t="t" r="r" b="b"/>
              <a:pathLst>
                <a:path w="5183346" h="293908">
                  <a:moveTo>
                    <a:pt x="0" y="0"/>
                  </a:moveTo>
                  <a:lnTo>
                    <a:pt x="5183346" y="0"/>
                  </a:lnTo>
                  <a:lnTo>
                    <a:pt x="5183346" y="293908"/>
                  </a:lnTo>
                  <a:lnTo>
                    <a:pt x="0" y="293908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183346" cy="351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463599" y="601604"/>
            <a:ext cx="6035113" cy="8324293"/>
          </a:xfrm>
          <a:custGeom>
            <a:avLst/>
            <a:gdLst/>
            <a:ahLst/>
            <a:cxnLst/>
            <a:rect l="l" t="t" r="r" b="b"/>
            <a:pathLst>
              <a:path w="6035113" h="8324293">
                <a:moveTo>
                  <a:pt x="0" y="0"/>
                </a:moveTo>
                <a:lnTo>
                  <a:pt x="6035113" y="0"/>
                </a:lnTo>
                <a:lnTo>
                  <a:pt x="6035113" y="8324294"/>
                </a:lnTo>
                <a:lnTo>
                  <a:pt x="0" y="8324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880286" y="-327462"/>
            <a:ext cx="6393149" cy="411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4"/>
              </a:lnSpc>
            </a:pPr>
            <a:r>
              <a:rPr lang="en-US" sz="32302" b="1" spc="-1582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001" y="9464838"/>
            <a:ext cx="18061997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_______________________________________________________________________________________________________________________________________________________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6945" y="535305"/>
            <a:ext cx="8115300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 spc="-422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Code</a:t>
            </a:r>
          </a:p>
        </p:txBody>
      </p:sp>
      <p:sp>
        <p:nvSpPr>
          <p:cNvPr id="3" name="Freeform 3"/>
          <p:cNvSpPr/>
          <p:nvPr/>
        </p:nvSpPr>
        <p:spPr>
          <a:xfrm>
            <a:off x="8480781" y="-7939543"/>
            <a:ext cx="15177319" cy="15177319"/>
          </a:xfrm>
          <a:custGeom>
            <a:avLst/>
            <a:gdLst/>
            <a:ahLst/>
            <a:cxnLst/>
            <a:rect l="l" t="t" r="r" b="b"/>
            <a:pathLst>
              <a:path w="15177319" h="15177319">
                <a:moveTo>
                  <a:pt x="0" y="0"/>
                </a:moveTo>
                <a:lnTo>
                  <a:pt x="15177319" y="0"/>
                </a:lnTo>
                <a:lnTo>
                  <a:pt x="15177319" y="15177319"/>
                </a:lnTo>
                <a:lnTo>
                  <a:pt x="0" y="1517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569343" y="-965642"/>
            <a:ext cx="8217790" cy="4817439"/>
            <a:chOff x="0" y="0"/>
            <a:chExt cx="2164356" cy="12687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356" cy="1268790"/>
            </a:xfrm>
            <a:custGeom>
              <a:avLst/>
              <a:gdLst/>
              <a:ahLst/>
              <a:cxnLst/>
              <a:rect l="l" t="t" r="r" b="b"/>
              <a:pathLst>
                <a:path w="2164356" h="1268790">
                  <a:moveTo>
                    <a:pt x="0" y="0"/>
                  </a:moveTo>
                  <a:lnTo>
                    <a:pt x="2164356" y="0"/>
                  </a:lnTo>
                  <a:lnTo>
                    <a:pt x="2164356" y="1268790"/>
                  </a:lnTo>
                  <a:lnTo>
                    <a:pt x="0" y="1268790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164356" cy="1325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62396" y="1920786"/>
            <a:ext cx="7458376" cy="8366214"/>
          </a:xfrm>
          <a:custGeom>
            <a:avLst/>
            <a:gdLst/>
            <a:ahLst/>
            <a:cxnLst/>
            <a:rect l="l" t="t" r="r" b="b"/>
            <a:pathLst>
              <a:path w="7458376" h="8366214">
                <a:moveTo>
                  <a:pt x="0" y="0"/>
                </a:moveTo>
                <a:lnTo>
                  <a:pt x="7458376" y="0"/>
                </a:lnTo>
                <a:lnTo>
                  <a:pt x="7458376" y="8366214"/>
                </a:lnTo>
                <a:lnTo>
                  <a:pt x="0" y="836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08" t="-10605" r="-91893" b="-308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7395980" y="1920786"/>
            <a:ext cx="9578380" cy="8366214"/>
          </a:xfrm>
          <a:custGeom>
            <a:avLst/>
            <a:gdLst/>
            <a:ahLst/>
            <a:cxnLst/>
            <a:rect l="l" t="t" r="r" b="b"/>
            <a:pathLst>
              <a:path w="9578380" h="8366214">
                <a:moveTo>
                  <a:pt x="0" y="0"/>
                </a:moveTo>
                <a:lnTo>
                  <a:pt x="9578380" y="0"/>
                </a:lnTo>
                <a:lnTo>
                  <a:pt x="9578380" y="8366214"/>
                </a:lnTo>
                <a:lnTo>
                  <a:pt x="0" y="8366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76" t="-13093" r="-67453" b="-1507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113419" y="-981079"/>
            <a:ext cx="6265091" cy="483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50739" y="310872"/>
            <a:ext cx="3117321" cy="428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오픈소스</a:t>
            </a:r>
            <a:r>
              <a:rPr lang="en-US" sz="2599" dirty="0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 </a:t>
            </a:r>
            <a:r>
              <a:rPr lang="en-US" sz="2599" dirty="0" err="1">
                <a:solidFill>
                  <a:srgbClr val="EFEFEF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"/>
              </a:rPr>
              <a:t>기초설계</a:t>
            </a:r>
            <a:endParaRPr lang="en-US" sz="2599" dirty="0">
              <a:solidFill>
                <a:srgbClr val="EFEFEF"/>
              </a:solidFill>
              <a:latin typeface="Futura" panose="020B0602020204020303" pitchFamily="34" charset="-79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482040" y="911484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QQ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69441" y="3164345"/>
            <a:ext cx="1927462" cy="42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Futura" panose="020B0602020204020303" pitchFamily="34" charset="-79"/>
                <a:ea typeface="TT Hoves"/>
                <a:cs typeface="Futura" panose="020B0602020204020303" pitchFamily="34" charset="-79"/>
                <a:sym typeface="TT Hoves"/>
              </a:rPr>
              <a:t>14조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43501" y="777240"/>
            <a:ext cx="2702719" cy="94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 Bold"/>
              </a:rPr>
              <a:t>메인</a:t>
            </a:r>
            <a:r>
              <a:rPr lang="en-US" sz="2699" b="1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 Bold"/>
              </a:rPr>
              <a:t> </a:t>
            </a:r>
            <a:r>
              <a:rPr lang="en-US" sz="2699" b="1" dirty="0" err="1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 Bold"/>
              </a:rPr>
              <a:t>코드_app.py</a:t>
            </a:r>
            <a:r>
              <a:rPr lang="en-US" sz="2699" b="1" dirty="0">
                <a:solidFill>
                  <a:srgbClr val="343434"/>
                </a:solidFill>
                <a:latin typeface="Futura" panose="020B0602020204020303" pitchFamily="34" charset="-79"/>
                <a:cs typeface="Futura" panose="020B0602020204020303" pitchFamily="34" charset="-79"/>
                <a:sym typeface="TT Hoves Bold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4836" y="949682"/>
            <a:ext cx="8115300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 spc="-422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Code</a:t>
            </a:r>
          </a:p>
        </p:txBody>
      </p:sp>
      <p:sp>
        <p:nvSpPr>
          <p:cNvPr id="3" name="Freeform 3"/>
          <p:cNvSpPr/>
          <p:nvPr/>
        </p:nvSpPr>
        <p:spPr>
          <a:xfrm>
            <a:off x="7730326" y="-7588659"/>
            <a:ext cx="15177319" cy="15177319"/>
          </a:xfrm>
          <a:custGeom>
            <a:avLst/>
            <a:gdLst/>
            <a:ahLst/>
            <a:cxnLst/>
            <a:rect l="l" t="t" r="r" b="b"/>
            <a:pathLst>
              <a:path w="15177319" h="15177319">
                <a:moveTo>
                  <a:pt x="0" y="0"/>
                </a:moveTo>
                <a:lnTo>
                  <a:pt x="15177319" y="0"/>
                </a:lnTo>
                <a:lnTo>
                  <a:pt x="15177319" y="15177318"/>
                </a:lnTo>
                <a:lnTo>
                  <a:pt x="0" y="15177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766469" y="5469561"/>
            <a:ext cx="8217790" cy="4817439"/>
            <a:chOff x="0" y="0"/>
            <a:chExt cx="2164356" cy="12687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356" cy="1268790"/>
            </a:xfrm>
            <a:custGeom>
              <a:avLst/>
              <a:gdLst/>
              <a:ahLst/>
              <a:cxnLst/>
              <a:rect l="l" t="t" r="r" b="b"/>
              <a:pathLst>
                <a:path w="2164356" h="1268790">
                  <a:moveTo>
                    <a:pt x="0" y="0"/>
                  </a:moveTo>
                  <a:lnTo>
                    <a:pt x="2164356" y="0"/>
                  </a:lnTo>
                  <a:lnTo>
                    <a:pt x="2164356" y="1268790"/>
                  </a:lnTo>
                  <a:lnTo>
                    <a:pt x="0" y="1268790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164356" cy="1325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73551" y="2186130"/>
            <a:ext cx="10116693" cy="7553039"/>
          </a:xfrm>
          <a:custGeom>
            <a:avLst/>
            <a:gdLst/>
            <a:ahLst/>
            <a:cxnLst/>
            <a:rect l="l" t="t" r="r" b="b"/>
            <a:pathLst>
              <a:path w="10116693" h="7553039">
                <a:moveTo>
                  <a:pt x="0" y="0"/>
                </a:moveTo>
                <a:lnTo>
                  <a:pt x="10116693" y="0"/>
                </a:lnTo>
                <a:lnTo>
                  <a:pt x="10116693" y="7553039"/>
                </a:lnTo>
                <a:lnTo>
                  <a:pt x="0" y="7553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53" t="-14089" r="-49813" b="-2283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719168" y="6975212"/>
            <a:ext cx="6265091" cy="483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60507" y="5905500"/>
            <a:ext cx="3117321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오픈소스</a:t>
            </a: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 </a:t>
            </a:r>
            <a:r>
              <a:rPr lang="en-US" sz="2599" dirty="0" err="1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기초설계</a:t>
            </a:r>
            <a:endParaRPr lang="en-US" sz="2599" dirty="0">
              <a:solidFill>
                <a:srgbClr val="EFEFEF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  <a:sym typeface="TT Hove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615856" y="5905500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QQ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51713" y="5905500"/>
            <a:ext cx="1927462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  <a:sym typeface="TT Hoves"/>
              </a:rPr>
              <a:t>14조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19625" y="1191617"/>
            <a:ext cx="4310701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 dirty="0" err="1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메인화면_index.html</a:t>
            </a:r>
            <a:endParaRPr lang="en-US" sz="2699" b="1" dirty="0">
              <a:solidFill>
                <a:srgbClr val="343434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  <a:sym typeface="TT Hove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6944769"/>
            <a:ext cx="8115300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 spc="-422">
                <a:solidFill>
                  <a:srgbClr val="343434"/>
                </a:solidFill>
                <a:latin typeface="TT Hoves Bold"/>
                <a:ea typeface="TT Hoves Bold"/>
                <a:cs typeface="TT Hoves Bold"/>
                <a:sym typeface="TT Hoves Bold"/>
              </a:rPr>
              <a:t>Code</a:t>
            </a:r>
          </a:p>
        </p:txBody>
      </p:sp>
      <p:sp>
        <p:nvSpPr>
          <p:cNvPr id="3" name="Freeform 3"/>
          <p:cNvSpPr/>
          <p:nvPr/>
        </p:nvSpPr>
        <p:spPr>
          <a:xfrm>
            <a:off x="7730326" y="-7588659"/>
            <a:ext cx="15177319" cy="15177319"/>
          </a:xfrm>
          <a:custGeom>
            <a:avLst/>
            <a:gdLst/>
            <a:ahLst/>
            <a:cxnLst/>
            <a:rect l="l" t="t" r="r" b="b"/>
            <a:pathLst>
              <a:path w="15177319" h="15177319">
                <a:moveTo>
                  <a:pt x="0" y="0"/>
                </a:moveTo>
                <a:lnTo>
                  <a:pt x="15177319" y="0"/>
                </a:lnTo>
                <a:lnTo>
                  <a:pt x="15177319" y="15177318"/>
                </a:lnTo>
                <a:lnTo>
                  <a:pt x="0" y="15177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1019916" y="-696124"/>
            <a:ext cx="8217790" cy="4817439"/>
            <a:chOff x="0" y="0"/>
            <a:chExt cx="2164356" cy="12687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4356" cy="1268790"/>
            </a:xfrm>
            <a:custGeom>
              <a:avLst/>
              <a:gdLst/>
              <a:ahLst/>
              <a:cxnLst/>
              <a:rect l="l" t="t" r="r" b="b"/>
              <a:pathLst>
                <a:path w="2164356" h="1268790">
                  <a:moveTo>
                    <a:pt x="0" y="0"/>
                  </a:moveTo>
                  <a:lnTo>
                    <a:pt x="2164356" y="0"/>
                  </a:lnTo>
                  <a:lnTo>
                    <a:pt x="2164356" y="1268790"/>
                  </a:lnTo>
                  <a:lnTo>
                    <a:pt x="0" y="1268790"/>
                  </a:ln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164356" cy="1325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249555"/>
            <a:ext cx="10878843" cy="5256462"/>
          </a:xfrm>
          <a:custGeom>
            <a:avLst/>
            <a:gdLst/>
            <a:ahLst/>
            <a:cxnLst/>
            <a:rect l="l" t="t" r="r" b="b"/>
            <a:pathLst>
              <a:path w="10878843" h="5256462">
                <a:moveTo>
                  <a:pt x="0" y="0"/>
                </a:moveTo>
                <a:lnTo>
                  <a:pt x="10878843" y="0"/>
                </a:lnTo>
                <a:lnTo>
                  <a:pt x="10878843" y="5256462"/>
                </a:lnTo>
                <a:lnTo>
                  <a:pt x="0" y="5256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63" t="-22762" r="-68557" b="-11160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0208055" y="4121314"/>
            <a:ext cx="7824567" cy="6209057"/>
          </a:xfrm>
          <a:custGeom>
            <a:avLst/>
            <a:gdLst/>
            <a:ahLst/>
            <a:cxnLst/>
            <a:rect l="l" t="t" r="r" b="b"/>
            <a:pathLst>
              <a:path w="7824567" h="6209057">
                <a:moveTo>
                  <a:pt x="0" y="0"/>
                </a:moveTo>
                <a:lnTo>
                  <a:pt x="7824567" y="0"/>
                </a:lnTo>
                <a:lnTo>
                  <a:pt x="7824567" y="6209058"/>
                </a:lnTo>
                <a:lnTo>
                  <a:pt x="0" y="62090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123" t="-21789" r="-167718" b="-10497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371236" y="-711561"/>
            <a:ext cx="6265091" cy="483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4"/>
              </a:lnSpc>
            </a:pPr>
            <a:r>
              <a:rPr lang="en-US" sz="37888" b="1" spc="-1856">
                <a:solidFill>
                  <a:srgbClr val="EFEFEF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32079" y="192405"/>
            <a:ext cx="3117321" cy="42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오픈소스</a:t>
            </a:r>
            <a:r>
              <a:rPr lang="en-US" sz="2599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 </a:t>
            </a:r>
            <a:r>
              <a:rPr lang="en-US" sz="2599" dirty="0" err="1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기초설계</a:t>
            </a:r>
            <a:endParaRPr lang="en-US" sz="2599" dirty="0">
              <a:solidFill>
                <a:srgbClr val="EFEFEF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  <a:sym typeface="TT Hove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615856" y="3427352"/>
            <a:ext cx="1406261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TT Hoves"/>
                <a:ea typeface="TT Hoves"/>
                <a:cs typeface="TT Hoves"/>
                <a:sym typeface="TT Hoves"/>
              </a:rPr>
              <a:t>QQ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05160" y="3427352"/>
            <a:ext cx="1927462" cy="428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EFEFEF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"/>
              </a:rPr>
              <a:t>14조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9898" y="6493705"/>
            <a:ext cx="9290018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 dirty="0" err="1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리스트화면_hospital_list.html</a:t>
            </a:r>
            <a:r>
              <a:rPr lang="en-US" sz="2699" b="1" dirty="0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 &amp; </a:t>
            </a:r>
            <a:r>
              <a:rPr lang="en-US" sz="2699" b="1" dirty="0" err="1">
                <a:solidFill>
                  <a:srgbClr val="343434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  <a:sym typeface="TT Hoves Bold"/>
              </a:rPr>
              <a:t>styles.css</a:t>
            </a:r>
            <a:endParaRPr lang="en-US" sz="2699" b="1" dirty="0">
              <a:solidFill>
                <a:srgbClr val="343434"/>
              </a:solidFill>
              <a:latin typeface="Futura" panose="020B0602020204020303" pitchFamily="34" charset="-79"/>
              <a:ea typeface="+mj-ea"/>
              <a:cs typeface="Futura" panose="020B0602020204020303" pitchFamily="34" charset="-79"/>
              <a:sym typeface="TT Hove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830</Words>
  <Application>Microsoft Macintosh PowerPoint</Application>
  <PresentationFormat>사용자 지정</PresentationFormat>
  <Paragraphs>150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TT Hoves Bold</vt:lpstr>
      <vt:lpstr>Calibri</vt:lpstr>
      <vt:lpstr>Futura</vt:lpstr>
      <vt:lpstr>FUTURA MEDIUM</vt:lpstr>
      <vt:lpstr>TT Hoves</vt:lpstr>
      <vt:lpstr>Arial</vt:lpstr>
      <vt:lpstr>FUTURA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단락 텍스트</dc:title>
  <cp:lastModifiedBy>정예찬</cp:lastModifiedBy>
  <cp:revision>4</cp:revision>
  <dcterms:created xsi:type="dcterms:W3CDTF">2006-08-16T00:00:00Z</dcterms:created>
  <dcterms:modified xsi:type="dcterms:W3CDTF">2024-12-10T18:56:29Z</dcterms:modified>
  <dc:identifier>DAGYSf-6OW0</dc:identifier>
</cp:coreProperties>
</file>